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6" r:id="rId2"/>
    <p:sldId id="278" r:id="rId3"/>
    <p:sldId id="288" r:id="rId4"/>
    <p:sldId id="293" r:id="rId5"/>
    <p:sldId id="279" r:id="rId6"/>
    <p:sldId id="284" r:id="rId7"/>
    <p:sldId id="281" r:id="rId8"/>
    <p:sldId id="285" r:id="rId9"/>
    <p:sldId id="286" r:id="rId10"/>
    <p:sldId id="282" r:id="rId11"/>
    <p:sldId id="283" r:id="rId12"/>
    <p:sldId id="294" r:id="rId13"/>
    <p:sldId id="256" r:id="rId14"/>
    <p:sldId id="287" r:id="rId15"/>
    <p:sldId id="267" r:id="rId16"/>
    <p:sldId id="268" r:id="rId17"/>
    <p:sldId id="289" r:id="rId18"/>
    <p:sldId id="290" r:id="rId19"/>
    <p:sldId id="291" r:id="rId20"/>
    <p:sldId id="292" r:id="rId21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272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CC0E3CF-51A8-42CC-AFD4-390D413E5778}" type="datetimeFigureOut">
              <a:rPr lang="en-US"/>
              <a:pPr>
                <a:defRPr/>
              </a:pPr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C044FD0B-46AA-4245-B196-FA8EDB6338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8842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69336A31-ED2A-4DE4-B313-04711760A0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640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3FBAC8-115C-4E8B-B07B-F4B086A21EBA}" type="slidenum">
              <a:rPr lang="en-US" altLang="en-US" sz="1300"/>
              <a:pPr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7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EC2FA4-FDB0-4A44-B1B5-2168EC70A8EB}" type="slidenum">
              <a:rPr lang="en-US" altLang="en-US" sz="1300"/>
              <a:pPr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3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E32868-F813-4C7D-8917-9F7233A59305}" type="slidenum">
              <a:rPr lang="en-US" altLang="en-US" sz="1300"/>
              <a:pPr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67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BAB0B9-1853-4347-BA87-26A9370E9CF9}" type="slidenum">
              <a:rPr lang="en-US" altLang="en-US" sz="1300"/>
              <a:pPr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89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D1441-18E8-4E84-8990-216AB7CE74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713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1DB5-A76F-4E9B-A181-2014E9DBB7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918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88314-245D-4F01-8CAA-DC72BA950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139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C1E65-AE30-4622-A34F-29752329A9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0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9E0A7-0602-4005-AFE9-86FF0711D0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35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8B297-E6E0-45CE-A302-D28F43E626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32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0C101C-97F2-41B0-8832-253079A926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27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BEECB-40A0-4BFF-B59E-9C98647E51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848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9C22C-59BB-414D-9218-AA89B6F6B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60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BC5F0-BCD3-4300-83FB-17B8613D9D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88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0C1C-1394-4173-A311-D6E796FA04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00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522A1-84AB-49DF-987F-F97CDD08FF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8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DD053B0-1DBA-4DA8-B913-6141EC3B3A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Impact" panose="020B080603090205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Impact" panose="020B080603090205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Impact" panose="020B080603090205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Impact" panose="020B080603090205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" descr="http://www.wonderwhizkids.com/resources/content/imagesv4/physics/concept/circular_motion/Uniform_Circular_mo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060848"/>
            <a:ext cx="4548188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Horizontal Circular Motion</a:t>
            </a:r>
            <a:endParaRPr lang="en-US" altLang="en-US"/>
          </a:p>
        </p:txBody>
      </p:sp>
      <p:pic>
        <p:nvPicPr>
          <p:cNvPr id="4100" name="Picture 8" descr="http://i.dailymail.co.uk/i/pix/2010/10/08/article-0-0B891686000005DC-726_634x4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" b="5635"/>
          <a:stretch>
            <a:fillRect/>
          </a:stretch>
        </p:blipFill>
        <p:spPr bwMode="auto">
          <a:xfrm>
            <a:off x="1271464" y="2060848"/>
            <a:ext cx="44116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big is the centripetal acceleration?</a:t>
            </a:r>
            <a:endParaRPr lang="en-GB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6926" y="1905000"/>
            <a:ext cx="8480425" cy="41910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/>
          </a:p>
          <a:p>
            <a:pPr algn="ctr" eaLnBrk="1" hangingPunct="1">
              <a:buFontTx/>
              <a:buNone/>
            </a:pPr>
            <a:r>
              <a:rPr lang="en-US" altLang="en-US" sz="6000">
                <a:solidFill>
                  <a:srgbClr val="FF0000"/>
                </a:solidFill>
              </a:rPr>
              <a:t>a</a:t>
            </a:r>
            <a:r>
              <a:rPr lang="en-US" altLang="en-US" sz="6000"/>
              <a:t> = v</a:t>
            </a:r>
            <a:r>
              <a:rPr lang="en-US" altLang="en-US" sz="6000" baseline="30000"/>
              <a:t>2	= </a:t>
            </a:r>
            <a:r>
              <a:rPr lang="en-US" altLang="en-US" sz="6000"/>
              <a:t>4</a:t>
            </a:r>
            <a:r>
              <a:rPr lang="el-GR" altLang="en-US" sz="6000"/>
              <a:t>π</a:t>
            </a:r>
            <a:r>
              <a:rPr lang="en-US" altLang="en-US" sz="6000" baseline="30000"/>
              <a:t>2</a:t>
            </a:r>
            <a:r>
              <a:rPr lang="en-US" altLang="en-US" sz="6000"/>
              <a:t>r</a:t>
            </a:r>
          </a:p>
          <a:p>
            <a:pPr algn="ctr" eaLnBrk="1" hangingPunct="1">
              <a:buFontTx/>
              <a:buNone/>
            </a:pPr>
            <a:r>
              <a:rPr lang="en-US" altLang="en-US" sz="6000"/>
              <a:t>    r		T</a:t>
            </a:r>
            <a:r>
              <a:rPr lang="en-US" altLang="en-US" sz="6000" baseline="30000"/>
              <a:t>2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    where </a:t>
            </a:r>
            <a:r>
              <a:rPr lang="en-US" altLang="en-US" sz="2800">
                <a:solidFill>
                  <a:srgbClr val="FF0000"/>
                </a:solidFill>
              </a:rPr>
              <a:t>a</a:t>
            </a:r>
            <a:r>
              <a:rPr lang="en-US" altLang="en-US" sz="2800"/>
              <a:t> is the centripetal acceleration (m.s</a:t>
            </a:r>
            <a:r>
              <a:rPr lang="en-US" altLang="en-US" sz="2800" baseline="30000"/>
              <a:t>-2</a:t>
            </a:r>
            <a:r>
              <a:rPr lang="en-US" altLang="en-US" sz="2800"/>
              <a:t>), r is the radius of the  circle (m)</a:t>
            </a:r>
            <a:r>
              <a:rPr lang="pl-PL" altLang="en-US" sz="2800"/>
              <a:t>, </a:t>
            </a:r>
            <a:r>
              <a:rPr lang="en-US" altLang="en-US" sz="2800"/>
              <a:t>v is the constant speed (m.s</a:t>
            </a:r>
            <a:r>
              <a:rPr lang="en-US" altLang="en-US" sz="2800" baseline="30000"/>
              <a:t>-1</a:t>
            </a:r>
            <a:r>
              <a:rPr lang="en-US" altLang="en-US" sz="2800"/>
              <a:t>)</a:t>
            </a:r>
            <a:r>
              <a:rPr lang="pl-PL" altLang="en-US" sz="2800"/>
              <a:t> and T is the orbital period (s).</a:t>
            </a:r>
            <a:endParaRPr lang="en-GB" altLang="en-US" sz="2800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5016500" y="3716338"/>
            <a:ext cx="109855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13317" name="Line 4"/>
          <p:cNvSpPr>
            <a:spLocks noChangeShapeType="1"/>
          </p:cNvSpPr>
          <p:nvPr/>
        </p:nvSpPr>
        <p:spPr bwMode="auto">
          <a:xfrm>
            <a:off x="7248526" y="3644900"/>
            <a:ext cx="1223963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big is the centripetal force?</a:t>
            </a:r>
            <a:endParaRPr lang="en-GB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6000">
                <a:solidFill>
                  <a:srgbClr val="FF0000"/>
                </a:solidFill>
              </a:rPr>
              <a:t>F</a:t>
            </a:r>
            <a:r>
              <a:rPr lang="en-US" altLang="en-US" sz="6000" baseline="-25000">
                <a:solidFill>
                  <a:srgbClr val="FF0000"/>
                </a:solidFill>
              </a:rPr>
              <a:t>c</a:t>
            </a:r>
            <a:r>
              <a:rPr lang="en-US" altLang="en-US" sz="6000"/>
              <a:t> = </a:t>
            </a:r>
            <a:r>
              <a:rPr lang="en-US" altLang="en-US" sz="6000">
                <a:solidFill>
                  <a:srgbClr val="FF0000"/>
                </a:solidFill>
              </a:rPr>
              <a:t>m</a:t>
            </a:r>
            <a:r>
              <a:rPr lang="en-US" altLang="en-US" sz="6000"/>
              <a:t>a = </a:t>
            </a:r>
            <a:r>
              <a:rPr lang="en-US" altLang="en-US" sz="6000">
                <a:solidFill>
                  <a:srgbClr val="FF0000"/>
                </a:solidFill>
              </a:rPr>
              <a:t>m</a:t>
            </a:r>
            <a:r>
              <a:rPr lang="en-US" altLang="en-US" sz="6000"/>
              <a:t>v</a:t>
            </a:r>
            <a:r>
              <a:rPr lang="en-US" altLang="en-US" sz="6000" baseline="30000"/>
              <a:t>2</a:t>
            </a:r>
          </a:p>
          <a:p>
            <a:pPr algn="ctr" eaLnBrk="1" hangingPunct="1">
              <a:buFontTx/>
              <a:buNone/>
            </a:pPr>
            <a:r>
              <a:rPr lang="en-US" altLang="en-US" sz="6000"/>
              <a:t>      		r</a:t>
            </a:r>
          </a:p>
          <a:p>
            <a:pPr algn="ctr" eaLnBrk="1" hangingPunct="1">
              <a:buFontTx/>
              <a:buNone/>
            </a:pPr>
            <a:endParaRPr lang="en-US" altLang="en-US"/>
          </a:p>
          <a:p>
            <a:pPr algn="ctr" eaLnBrk="1" hangingPunct="1">
              <a:buFontTx/>
              <a:buNone/>
            </a:pPr>
            <a:r>
              <a:rPr lang="en-US" altLang="en-US"/>
              <a:t>from F = m</a:t>
            </a:r>
            <a:r>
              <a:rPr lang="en-US" altLang="en-US">
                <a:solidFill>
                  <a:srgbClr val="FF0000"/>
                </a:solidFill>
              </a:rPr>
              <a:t>a</a:t>
            </a:r>
            <a:r>
              <a:rPr lang="en-US" altLang="en-US"/>
              <a:t> (Newton’s 2</a:t>
            </a:r>
            <a:r>
              <a:rPr lang="en-US" altLang="en-US" baseline="30000"/>
              <a:t>nd</a:t>
            </a:r>
            <a:r>
              <a:rPr lang="en-US" altLang="en-US"/>
              <a:t> law)</a:t>
            </a:r>
          </a:p>
          <a:p>
            <a:pPr algn="ctr" eaLnBrk="1" hangingPunct="1">
              <a:buFontTx/>
              <a:buNone/>
            </a:pPr>
            <a:endParaRPr lang="en-GB" altLang="en-US" sz="6000"/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6959601" y="2708275"/>
            <a:ext cx="1446213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8EDB-73DE-B539-D0FB-F0EF6ED6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 a = v</a:t>
            </a:r>
            <a:r>
              <a:rPr lang="en-US" baseline="30000" dirty="0"/>
              <a:t>2</a:t>
            </a:r>
            <a:r>
              <a:rPr lang="en-US" dirty="0"/>
              <a:t>/r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1408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Uniform Circular Motion</a:t>
            </a:r>
            <a:endParaRPr lang="en-US" altLang="en-US"/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	Remember we have already looked at circular motion</a:t>
            </a:r>
            <a:endParaRPr lang="en-US" altLang="en-US"/>
          </a:p>
        </p:txBody>
      </p:sp>
      <p:sp>
        <p:nvSpPr>
          <p:cNvPr id="15364" name="Oval 6"/>
          <p:cNvSpPr>
            <a:spLocks noChangeArrowheads="1"/>
          </p:cNvSpPr>
          <p:nvPr/>
        </p:nvSpPr>
        <p:spPr bwMode="auto">
          <a:xfrm>
            <a:off x="4194175" y="3756025"/>
            <a:ext cx="2903538" cy="2730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5365" name="Line 7"/>
          <p:cNvSpPr>
            <a:spLocks noChangeShapeType="1"/>
          </p:cNvSpPr>
          <p:nvPr/>
        </p:nvSpPr>
        <p:spPr bwMode="auto">
          <a:xfrm flipH="1">
            <a:off x="3686175" y="4546601"/>
            <a:ext cx="630238" cy="1223963"/>
          </a:xfrm>
          <a:prstGeom prst="line">
            <a:avLst/>
          </a:prstGeom>
          <a:noFill/>
          <a:ln w="38100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15366" name="Line 8"/>
          <p:cNvSpPr>
            <a:spLocks noChangeShapeType="1"/>
          </p:cNvSpPr>
          <p:nvPr/>
        </p:nvSpPr>
        <p:spPr bwMode="auto">
          <a:xfrm>
            <a:off x="4329114" y="4535488"/>
            <a:ext cx="1000125" cy="493712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15367" name="Text Box 9"/>
          <p:cNvSpPr txBox="1">
            <a:spLocks noChangeArrowheads="1"/>
          </p:cNvSpPr>
          <p:nvPr/>
        </p:nvSpPr>
        <p:spPr bwMode="auto">
          <a:xfrm>
            <a:off x="4737100" y="4349750"/>
            <a:ext cx="38560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Centripetal force = mv</a:t>
            </a:r>
            <a:r>
              <a:rPr lang="en-US" altLang="en-US" sz="1600" baseline="300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16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/r</a:t>
            </a:r>
            <a:endParaRPr lang="en-GB" altLang="en-US" sz="1600">
              <a:solidFill>
                <a:srgbClr val="FF000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368" name="Text Box 10"/>
          <p:cNvSpPr txBox="1">
            <a:spLocks noChangeArrowheads="1"/>
          </p:cNvSpPr>
          <p:nvPr/>
        </p:nvSpPr>
        <p:spPr bwMode="auto">
          <a:xfrm>
            <a:off x="2857501" y="4918075"/>
            <a:ext cx="1012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velocity</a:t>
            </a:r>
            <a:endParaRPr lang="en-GB" altLang="en-US" sz="1600">
              <a:solidFill>
                <a:schemeClr val="tx2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369" name="Text Box 11"/>
          <p:cNvSpPr txBox="1">
            <a:spLocks noChangeArrowheads="1"/>
          </p:cNvSpPr>
          <p:nvPr/>
        </p:nvSpPr>
        <p:spPr bwMode="auto">
          <a:xfrm>
            <a:off x="7967664" y="3429000"/>
            <a:ext cx="23764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Centripetal acceleration = v</a:t>
            </a:r>
            <a:r>
              <a:rPr lang="en-GB" altLang="en-US" sz="1800" baseline="30000"/>
              <a:t>2</a:t>
            </a:r>
            <a:r>
              <a:rPr lang="en-GB" altLang="en-US" sz="1800"/>
              <a:t>/r</a:t>
            </a:r>
            <a:endParaRPr lang="en-US" altLang="en-US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Circular motion at Home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17412" name="Picture 9" descr="http://nickjiorle.files.wordpress.com/2014/04/dog-chasing-tail-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557339"/>
            <a:ext cx="6480175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Uniform Circular Motion</a:t>
            </a:r>
            <a:endParaRPr lang="en-US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793115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800"/>
              <a:t>	For orbital motion, the centripetal force is provided by gravity</a:t>
            </a:r>
            <a:endParaRPr lang="en-US" altLang="en-US" sz="2800"/>
          </a:p>
        </p:txBody>
      </p:sp>
      <p:pic>
        <p:nvPicPr>
          <p:cNvPr id="18436" name="Picture 10" descr="ear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89" y="3613151"/>
            <a:ext cx="930275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Oval 11"/>
          <p:cNvSpPr>
            <a:spLocks noChangeArrowheads="1"/>
          </p:cNvSpPr>
          <p:nvPr/>
        </p:nvSpPr>
        <p:spPr bwMode="auto">
          <a:xfrm>
            <a:off x="2586038" y="3571876"/>
            <a:ext cx="7167562" cy="9874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438" name="Line 12"/>
          <p:cNvSpPr>
            <a:spLocks noChangeShapeType="1"/>
          </p:cNvSpPr>
          <p:nvPr/>
        </p:nvSpPr>
        <p:spPr bwMode="auto">
          <a:xfrm rot="-5386816">
            <a:off x="3492501" y="3444876"/>
            <a:ext cx="1587" cy="1198562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18439" name="Text Box 13"/>
          <p:cNvSpPr txBox="1">
            <a:spLocks noChangeArrowheads="1"/>
          </p:cNvSpPr>
          <p:nvPr/>
        </p:nvSpPr>
        <p:spPr bwMode="auto">
          <a:xfrm>
            <a:off x="4032251" y="3781426"/>
            <a:ext cx="17049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Earth</a:t>
            </a:r>
            <a:r>
              <a:rPr lang="en-US" alt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US" sz="12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s gravitational attraction on moon</a:t>
            </a:r>
            <a:endParaRPr lang="en-GB" altLang="en-US" sz="1200">
              <a:solidFill>
                <a:srgbClr val="FF000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440" name="Picture 14" descr="mo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1" y="3860801"/>
            <a:ext cx="392113" cy="39211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Uniform Circular Motion</a:t>
            </a:r>
            <a:endParaRPr lang="en-US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7931150" cy="45259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GB" altLang="en-US" sz="2800"/>
              <a:t>	centripetal force = force of gravity</a:t>
            </a:r>
          </a:p>
          <a:p>
            <a:pPr algn="ctr" eaLnBrk="1" hangingPunct="1">
              <a:buFontTx/>
              <a:buNone/>
            </a:pPr>
            <a:r>
              <a:rPr lang="en-GB" altLang="en-US" sz="2800"/>
              <a:t>m</a:t>
            </a:r>
            <a:r>
              <a:rPr lang="en-GB" altLang="en-US" sz="2800" baseline="-25000"/>
              <a:t>m</a:t>
            </a:r>
            <a:r>
              <a:rPr lang="en-GB" altLang="en-US" sz="2800"/>
              <a:t>v</a:t>
            </a:r>
            <a:r>
              <a:rPr lang="en-GB" altLang="en-US" sz="2800" baseline="30000"/>
              <a:t>2</a:t>
            </a:r>
            <a:r>
              <a:rPr lang="en-GB" altLang="en-US" sz="2800"/>
              <a:t> = Gm</a:t>
            </a:r>
            <a:r>
              <a:rPr lang="en-GB" altLang="en-US" sz="2800" baseline="-25000"/>
              <a:t>e</a:t>
            </a:r>
            <a:r>
              <a:rPr lang="en-GB" altLang="en-US" sz="2800"/>
              <a:t>m</a:t>
            </a:r>
            <a:r>
              <a:rPr lang="en-GB" altLang="en-US" sz="2800" baseline="-25000"/>
              <a:t>m</a:t>
            </a:r>
          </a:p>
          <a:p>
            <a:pPr algn="ctr" eaLnBrk="1" hangingPunct="1">
              <a:buFontTx/>
              <a:buNone/>
            </a:pPr>
            <a:r>
              <a:rPr lang="en-GB" altLang="en-US" sz="2800"/>
              <a:t>r              r</a:t>
            </a:r>
            <a:r>
              <a:rPr lang="en-GB" altLang="en-US" sz="2800" baseline="30000"/>
              <a:t>2</a:t>
            </a:r>
          </a:p>
          <a:p>
            <a:pPr algn="ctr" eaLnBrk="1" hangingPunct="1">
              <a:buFontTx/>
              <a:buNone/>
            </a:pPr>
            <a:endParaRPr lang="en-GB" altLang="en-US" sz="2800">
              <a:solidFill>
                <a:srgbClr val="FF0000"/>
              </a:solidFill>
            </a:endParaRPr>
          </a:p>
          <a:p>
            <a:pPr algn="ctr" eaLnBrk="1" hangingPunct="1">
              <a:buFontTx/>
              <a:buNone/>
            </a:pPr>
            <a:endParaRPr lang="en-GB" altLang="en-US" sz="2800">
              <a:solidFill>
                <a:srgbClr val="FF0000"/>
              </a:solidFill>
            </a:endParaRPr>
          </a:p>
          <a:p>
            <a:pPr algn="ctr" eaLnBrk="1" hangingPunct="1">
              <a:buFontTx/>
              <a:buNone/>
            </a:pPr>
            <a:endParaRPr lang="en-GB" altLang="en-US" sz="2800">
              <a:solidFill>
                <a:srgbClr val="FF0000"/>
              </a:solidFill>
            </a:endParaRPr>
          </a:p>
          <a:p>
            <a:pPr algn="ctr" eaLnBrk="1" hangingPunct="1">
              <a:buFontTx/>
              <a:buNone/>
            </a:pPr>
            <a:endParaRPr lang="en-GB" altLang="en-US" sz="2800">
              <a:solidFill>
                <a:srgbClr val="FF0000"/>
              </a:solidFill>
            </a:endParaRPr>
          </a:p>
          <a:p>
            <a:pPr algn="ctr" eaLnBrk="1" hangingPunct="1">
              <a:buFontTx/>
              <a:buNone/>
            </a:pPr>
            <a:r>
              <a:rPr lang="en-GB" altLang="en-US" sz="2800">
                <a:solidFill>
                  <a:srgbClr val="FF0000"/>
                </a:solidFill>
              </a:rPr>
              <a:t>v</a:t>
            </a:r>
            <a:r>
              <a:rPr lang="en-GB" altLang="en-US" sz="2800" baseline="30000">
                <a:solidFill>
                  <a:srgbClr val="FF0000"/>
                </a:solidFill>
              </a:rPr>
              <a:t>2</a:t>
            </a:r>
            <a:r>
              <a:rPr lang="en-GB" altLang="en-US" sz="2800">
                <a:solidFill>
                  <a:srgbClr val="FF0000"/>
                </a:solidFill>
              </a:rPr>
              <a:t> = Gm</a:t>
            </a:r>
            <a:r>
              <a:rPr lang="en-GB" altLang="en-US" sz="2800" baseline="-25000">
                <a:solidFill>
                  <a:srgbClr val="FF0000"/>
                </a:solidFill>
              </a:rPr>
              <a:t>e</a:t>
            </a:r>
          </a:p>
          <a:p>
            <a:pPr algn="ctr" eaLnBrk="1" hangingPunct="1">
              <a:buFontTx/>
              <a:buNone/>
            </a:pPr>
            <a:r>
              <a:rPr lang="en-GB" altLang="en-US" sz="2800"/>
              <a:t>      </a:t>
            </a:r>
            <a:r>
              <a:rPr lang="en-GB" altLang="en-US" sz="2800">
                <a:solidFill>
                  <a:srgbClr val="FF0000"/>
                </a:solidFill>
              </a:rPr>
              <a:t>r</a:t>
            </a:r>
            <a:endParaRPr lang="en-US" altLang="en-US" sz="2800">
              <a:solidFill>
                <a:srgbClr val="FF0000"/>
              </a:solidFill>
            </a:endParaRPr>
          </a:p>
        </p:txBody>
      </p:sp>
      <p:pic>
        <p:nvPicPr>
          <p:cNvPr id="20484" name="Picture 4" descr="ear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89" y="3613151"/>
            <a:ext cx="930275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2586038" y="3571876"/>
            <a:ext cx="7167562" cy="9874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 rot="-5386816">
            <a:off x="3492501" y="3444876"/>
            <a:ext cx="1587" cy="1198562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032251" y="3781426"/>
            <a:ext cx="17049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Earth</a:t>
            </a:r>
            <a:r>
              <a:rPr lang="en-US" alt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US" sz="12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s gravitational attraction on moon</a:t>
            </a:r>
            <a:endParaRPr lang="en-GB" altLang="en-US" sz="1200">
              <a:solidFill>
                <a:srgbClr val="FF000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488" name="Picture 8" descr="mo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1" y="3860801"/>
            <a:ext cx="392113" cy="392113"/>
          </a:xfrm>
        </p:spPr>
      </p:pic>
      <p:sp>
        <p:nvSpPr>
          <p:cNvPr id="20489" name="Line 4"/>
          <p:cNvSpPr>
            <a:spLocks noChangeShapeType="1"/>
          </p:cNvSpPr>
          <p:nvPr/>
        </p:nvSpPr>
        <p:spPr bwMode="auto">
          <a:xfrm>
            <a:off x="4727575" y="2636838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20490" name="Line 4"/>
          <p:cNvSpPr>
            <a:spLocks noChangeShapeType="1"/>
          </p:cNvSpPr>
          <p:nvPr/>
        </p:nvSpPr>
        <p:spPr bwMode="auto">
          <a:xfrm flipV="1">
            <a:off x="5951538" y="2636839"/>
            <a:ext cx="1223962" cy="317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20491" name="Line 4"/>
          <p:cNvSpPr>
            <a:spLocks noChangeShapeType="1"/>
          </p:cNvSpPr>
          <p:nvPr/>
        </p:nvSpPr>
        <p:spPr bwMode="auto">
          <a:xfrm>
            <a:off x="5986463" y="5732463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-889000" y="142875"/>
            <a:ext cx="8229600" cy="1143000"/>
          </a:xfrm>
        </p:spPr>
        <p:txBody>
          <a:bodyPr/>
          <a:lstStyle/>
          <a:p>
            <a:r>
              <a:rPr lang="en-AU" altLang="en-US"/>
              <a:t>Example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79376" y="2204864"/>
            <a:ext cx="11449272" cy="4525962"/>
          </a:xfrm>
        </p:spPr>
        <p:txBody>
          <a:bodyPr/>
          <a:lstStyle/>
          <a:p>
            <a:r>
              <a:rPr lang="en-AU" altLang="en-US" sz="2800" dirty="0"/>
              <a:t>Two small furry gerbils are taking a ride on an old school turntable spinning at 33⅓ rpm.  </a:t>
            </a:r>
          </a:p>
          <a:p>
            <a:r>
              <a:rPr lang="en-AU" altLang="en-US" sz="2800" dirty="0">
                <a:solidFill>
                  <a:srgbClr val="0070C0"/>
                </a:solidFill>
              </a:rPr>
              <a:t>If the gerbils are sitting 10.0 cm and 15.0 cm and each has a mass of 40g, which gerbil will require the greatest frictional force between their feet and the record to stay in place? </a:t>
            </a:r>
          </a:p>
          <a:p>
            <a:r>
              <a:rPr lang="en-AU" altLang="en-US" sz="2800" dirty="0">
                <a:solidFill>
                  <a:srgbClr val="FF0000"/>
                </a:solidFill>
              </a:rPr>
              <a:t>Support your answer with calculations.</a:t>
            </a:r>
          </a:p>
        </p:txBody>
      </p:sp>
      <p:pic>
        <p:nvPicPr>
          <p:cNvPr id="225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122238"/>
            <a:ext cx="381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-889000" y="142875"/>
            <a:ext cx="8229600" cy="1143000"/>
          </a:xfrm>
        </p:spPr>
        <p:txBody>
          <a:bodyPr/>
          <a:lstStyle/>
          <a:p>
            <a:r>
              <a:rPr lang="en-AU" altLang="en-US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1504" y="2204864"/>
                <a:ext cx="8351838" cy="45259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altLang="en-US" sz="2800" dirty="0"/>
                  <a:t>T = 1/f = 1/ (33⅓ / 60)</a:t>
                </a:r>
                <a:r>
                  <a:rPr lang="en-AU" altLang="en-US" sz="2800" baseline="30000" dirty="0"/>
                  <a:t>-1  </a:t>
                </a:r>
                <a:r>
                  <a:rPr lang="en-AU" altLang="en-US" sz="2800" dirty="0"/>
                  <a:t> =1.80 s</a:t>
                </a:r>
                <a:endParaRPr lang="en-AU" altLang="en-US" sz="2800" baseline="30000" dirty="0"/>
              </a:p>
              <a:p>
                <a:pPr marL="0" indent="0">
                  <a:buNone/>
                </a:pPr>
                <a:r>
                  <a:rPr lang="en-AU" altLang="en-US" sz="2800" dirty="0"/>
                  <a:t>v = </a:t>
                </a:r>
                <a:r>
                  <a:rPr lang="en-US" altLang="en-US" sz="2800" dirty="0"/>
                  <a:t>2</a:t>
                </a:r>
                <a:r>
                  <a:rPr lang="en-US" altLang="en-US" sz="2800" dirty="0">
                    <a:sym typeface="Symbol" panose="05050102010706020507" pitchFamily="18" charset="2"/>
                  </a:rPr>
                  <a:t></a:t>
                </a:r>
                <a:r>
                  <a:rPr lang="en-US" altLang="en-US" sz="2800" dirty="0"/>
                  <a:t>r/T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alt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0.100</m:t>
                          </m:r>
                        </m:num>
                        <m:den>
                          <m:r>
                            <a:rPr lang="en-AU" alt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1.80</m:t>
                          </m:r>
                        </m:den>
                      </m:f>
                    </m:oMath>
                  </m:oMathPara>
                </a14:m>
                <a:endParaRPr lang="en-US" altLang="en-US" sz="28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1=0.3491 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en-US" sz="2800" dirty="0"/>
              </a:p>
              <a:p>
                <a:pPr marL="0" indent="0">
                  <a:buNone/>
                </a:pPr>
                <a:endParaRPr lang="en-US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f>
                        <m:fPr>
                          <m:ctrlP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altLang="en-US" sz="28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0.150</m:t>
                          </m:r>
                        </m:num>
                        <m:den>
                          <m:r>
                            <a:rPr lang="en-AU" altLang="en-US" sz="28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1.80</m:t>
                          </m:r>
                        </m:den>
                      </m:f>
                    </m:oMath>
                  </m:oMathPara>
                </a14:m>
                <a:endParaRPr lang="en-US" altLang="en-US" sz="28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2=0.5236 </m:t>
                      </m:r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1504" y="2204864"/>
                <a:ext cx="8351838" cy="4525962"/>
              </a:xfrm>
              <a:blipFill>
                <a:blip r:embed="rId2"/>
                <a:stretch>
                  <a:fillRect l="-1533" t="-14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122238"/>
            <a:ext cx="381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-889000" y="142875"/>
            <a:ext cx="8229600" cy="1143000"/>
          </a:xfrm>
        </p:spPr>
        <p:txBody>
          <a:bodyPr/>
          <a:lstStyle/>
          <a:p>
            <a:r>
              <a:rPr lang="en-AU" alt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1950" y="2205038"/>
                <a:ext cx="8351838" cy="452596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AU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AU" alt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alt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AU" altLang="en-US" sz="2800" dirty="0"/>
              </a:p>
              <a:p>
                <a:pPr marL="0" indent="0">
                  <a:buNone/>
                </a:pPr>
                <a:endParaRPr lang="en-AU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0.04</m:t>
                          </m:r>
                          <m:sSup>
                            <m:sSupPr>
                              <m:ctrlPr>
                                <a:rPr lang="en-AU" alt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alt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0.3491</m:t>
                              </m:r>
                            </m:e>
                            <m:sup>
                              <m:r>
                                <a:rPr lang="en-AU" alt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0.100</m:t>
                          </m:r>
                        </m:den>
                      </m:f>
                    </m:oMath>
                  </m:oMathPara>
                </a14:m>
                <a:endParaRPr lang="en-US" altLang="en-US" sz="28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1=4.87 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en-US" sz="28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f>
                        <m:fPr>
                          <m:ctrlP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0.04</m:t>
                          </m:r>
                          <m:sSup>
                            <m:sSupPr>
                              <m:ctrlPr>
                                <a:rPr lang="en-AU" alt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alt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0.5236</m:t>
                              </m:r>
                            </m:e>
                            <m:sup>
                              <m:r>
                                <a:rPr lang="en-AU" alt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0.150</m:t>
                          </m:r>
                        </m:den>
                      </m:f>
                    </m:oMath>
                  </m:oMathPara>
                </a14:m>
                <a:endParaRPr lang="en-US" altLang="en-US" sz="28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2=7.31 </m:t>
                      </m:r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alt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950" y="2205038"/>
                <a:ext cx="8351838" cy="452596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122238"/>
            <a:ext cx="381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12225" y="3429000"/>
            <a:ext cx="2298601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The outside gerbil needs the highest amount of friction to provide the required Centripetal force!</a:t>
            </a:r>
          </a:p>
        </p:txBody>
      </p:sp>
    </p:spTree>
    <p:extLst>
      <p:ext uri="{BB962C8B-B14F-4D97-AF65-F5344CB8AC3E}">
        <p14:creationId xmlns:p14="http://schemas.microsoft.com/office/powerpoint/2010/main" val="51648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/>
              <a:t>Uniform Circular Motion</a:t>
            </a:r>
            <a:endParaRPr lang="en-GB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This describes an object going around a circle at constant </a:t>
            </a:r>
            <a:r>
              <a:rPr lang="en-US" altLang="en-US" u="sng"/>
              <a:t>speed</a:t>
            </a:r>
            <a:endParaRPr lang="en-GB" altLang="en-US" u="sng"/>
          </a:p>
        </p:txBody>
      </p:sp>
      <p:pic>
        <p:nvPicPr>
          <p:cNvPr id="6148" name="Picture 6" descr="http://mathworld.wolfram.com/images/gifs/UniformCircularMo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2716213"/>
            <a:ext cx="403225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775520" y="260649"/>
            <a:ext cx="3600624" cy="2566045"/>
          </a:xfrm>
        </p:spPr>
        <p:txBody>
          <a:bodyPr/>
          <a:lstStyle/>
          <a:p>
            <a:r>
              <a:rPr lang="en-AU" altLang="en-US" dirty="0"/>
              <a:t>Shortcut for the experts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1950" y="2205038"/>
                <a:ext cx="8351838" cy="452596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AU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AU" alt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alt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AU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l-GR" altLang="en-US" sz="2800" i="1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𝑟𝑓</m:t>
                      </m:r>
                    </m:oMath>
                  </m:oMathPara>
                </a14:m>
                <a:endParaRPr lang="en-AU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 4</m:t>
                      </m:r>
                      <m:sSup>
                        <m:sSupPr>
                          <m:ctrlPr>
                            <a:rPr lang="en-AU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en-US" sz="2800" i="1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AU" alt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altLang="en-US" sz="2800" i="1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AU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AU" alt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altLang="en-US" sz="2800" dirty="0"/>
              </a:p>
              <a:p>
                <a:pPr marL="0" indent="0">
                  <a:buNone/>
                </a:pPr>
                <a:endParaRPr lang="en-AU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1=0.04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0.100 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alt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alt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alt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  <m:r>
                                    <m:rPr>
                                      <m:nor/>
                                    </m:rPr>
                                    <a:rPr lang="en-AU" altLang="en-US" sz="2800" dirty="0">
                                      <a:solidFill>
                                        <a:srgbClr val="0070C0"/>
                                      </a:solidFill>
                                    </a:rPr>
                                    <m:t>⅓</m:t>
                                  </m:r>
                                </m:num>
                                <m:den>
                                  <m:r>
                                    <a:rPr lang="en-AU" alt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1=4.87 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alt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950" y="2205038"/>
                <a:ext cx="8351838" cy="452596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122238"/>
            <a:ext cx="381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rved Left Arrow 2"/>
          <p:cNvSpPr/>
          <p:nvPr/>
        </p:nvSpPr>
        <p:spPr>
          <a:xfrm rot="10800000">
            <a:off x="4439816" y="2564904"/>
            <a:ext cx="576064" cy="907641"/>
          </a:xfrm>
          <a:prstGeom prst="curvedLeftArrow">
            <a:avLst>
              <a:gd name="adj1" fmla="val 37289"/>
              <a:gd name="adj2" fmla="val 54063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Example</a:t>
            </a:r>
          </a:p>
        </p:txBody>
      </p:sp>
      <p:pic>
        <p:nvPicPr>
          <p:cNvPr id="7171" name="Picture 2" descr="http://d22zlbw5ff7yk5.cloudfront.net/images/uncaptioned-WgSEb-50d772d88b07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628800"/>
            <a:ext cx="7848872" cy="4411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Other examples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23556" name="Picture 2" descr="http://instntrply.com/wp-content/uploads/2012/08/Hammertim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484314"/>
            <a:ext cx="8424863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0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09626"/>
            <a:ext cx="8229600" cy="608013"/>
          </a:xfrm>
        </p:spPr>
        <p:txBody>
          <a:bodyPr/>
          <a:lstStyle/>
          <a:p>
            <a:pPr eaLnBrk="1" hangingPunct="1"/>
            <a:r>
              <a:rPr lang="en-US" altLang="en-US"/>
              <a:t>Not uniform velocity</a:t>
            </a:r>
            <a:endParaRPr lang="en-GB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It is important to remember that though the speed is constant, the direction is changing all the time, so the velocity </a:t>
            </a: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n-US" altLang="en-US" dirty="0"/>
              <a:t> changing.</a:t>
            </a:r>
            <a:endParaRPr lang="en-GB" altLang="en-US" dirty="0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105026" y="4806950"/>
            <a:ext cx="8266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Uniform speed </a:t>
            </a:r>
            <a:r>
              <a:rPr lang="en-US" altLang="en-US" sz="3600" b="1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≠</a:t>
            </a:r>
            <a:r>
              <a:rPr lang="en-US" altLang="en-US" sz="36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uniform velocity</a:t>
            </a:r>
            <a:endParaRPr lang="en-GB" altLang="en-US" sz="3600">
              <a:solidFill>
                <a:srgbClr val="FF000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 of centripetal acceleration/force</a:t>
            </a:r>
            <a:endParaRPr lang="en-GB" altLang="en-US"/>
          </a:p>
        </p:txBody>
      </p:sp>
      <p:sp>
        <p:nvSpPr>
          <p:cNvPr id="9219" name="Oval 3"/>
          <p:cNvSpPr>
            <a:spLocks noChangeArrowheads="1"/>
          </p:cNvSpPr>
          <p:nvPr/>
        </p:nvSpPr>
        <p:spPr bwMode="auto">
          <a:xfrm>
            <a:off x="3124200" y="2590800"/>
            <a:ext cx="1981200" cy="1905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 flipH="1">
            <a:off x="2999656" y="2555876"/>
            <a:ext cx="1081088" cy="1587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 eaLnBrk="1" hangingPunct="1">
              <a:defRPr/>
            </a:pPr>
            <a:endParaRPr lang="en-AU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 flipV="1">
            <a:off x="5136083" y="2492896"/>
            <a:ext cx="23813" cy="1017587"/>
          </a:xfrm>
          <a:prstGeom prst="line">
            <a:avLst/>
          </a:prstGeom>
          <a:noFill/>
          <a:ln w="38100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5159896" y="3386138"/>
            <a:ext cx="668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tx2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u</a:t>
            </a:r>
            <a:endParaRPr lang="en-GB" altLang="en-US" sz="2400" baseline="-25000">
              <a:solidFill>
                <a:schemeClr val="tx2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4357689" y="1944688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folHlink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v</a:t>
            </a:r>
            <a:endParaRPr lang="en-GB" altLang="en-US" sz="2400" baseline="-25000">
              <a:solidFill>
                <a:schemeClr val="folHlink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24" name="Text Box 15"/>
          <p:cNvSpPr txBox="1">
            <a:spLocks noChangeArrowheads="1"/>
          </p:cNvSpPr>
          <p:nvPr/>
        </p:nvSpPr>
        <p:spPr bwMode="auto">
          <a:xfrm>
            <a:off x="7615238" y="1543050"/>
            <a:ext cx="30527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Verdana" panose="020B0604030504040204" pitchFamily="34" charset="0"/>
                <a:cs typeface="Times New Roman" panose="02020603050405020304" pitchFamily="18" charset="0"/>
              </a:rPr>
              <a:t>Change in velocity</a:t>
            </a:r>
            <a:endParaRPr lang="en-GB" altLang="en-US" sz="160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25" name="Text Box 17"/>
          <p:cNvSpPr txBox="1">
            <a:spLocks noChangeArrowheads="1"/>
          </p:cNvSpPr>
          <p:nvPr/>
        </p:nvSpPr>
        <p:spPr bwMode="auto">
          <a:xfrm>
            <a:off x="479376" y="4829036"/>
            <a:ext cx="754856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Velocity is always tangential to its path.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The change in velocity (and thus the acceleration) is directed towards the </a:t>
            </a:r>
            <a:r>
              <a:rPr lang="en-US" altLang="en-US" sz="24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centre</a:t>
            </a:r>
            <a:r>
              <a:rPr lang="en-US" altLang="en-US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 of the circle.</a:t>
            </a:r>
            <a:endParaRPr lang="en-GB" altLang="en-US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 flipV="1">
            <a:off x="9472613" y="1922463"/>
            <a:ext cx="31750" cy="1054100"/>
          </a:xfrm>
          <a:prstGeom prst="line">
            <a:avLst/>
          </a:prstGeom>
          <a:noFill/>
          <a:ln w="38100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6948489" y="2187576"/>
            <a:ext cx="3240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2400">
                <a:solidFill>
                  <a:schemeClr val="folHlink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2400">
                <a:solidFill>
                  <a:schemeClr val="folHlink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v =    v       -   u</a:t>
            </a:r>
            <a:endParaRPr lang="en-GB" altLang="en-US" sz="2400" baseline="-25000">
              <a:solidFill>
                <a:schemeClr val="folHlink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6888163" y="3422651"/>
            <a:ext cx="3529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2400">
                <a:solidFill>
                  <a:schemeClr val="folHlink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2400">
                <a:solidFill>
                  <a:schemeClr val="folHlink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v =    v       +    </a:t>
            </a:r>
            <a:r>
              <a:rPr lang="en-US" altLang="en-US" sz="240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-u</a:t>
            </a:r>
            <a:endParaRPr lang="en-GB" altLang="en-US" sz="2400" baseline="-25000">
              <a:solidFill>
                <a:srgbClr val="FF000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Line 4"/>
          <p:cNvSpPr>
            <a:spLocks noChangeShapeType="1"/>
          </p:cNvSpPr>
          <p:nvPr/>
        </p:nvSpPr>
        <p:spPr bwMode="auto">
          <a:xfrm flipH="1">
            <a:off x="7680325" y="2144714"/>
            <a:ext cx="1106488" cy="2857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 eaLnBrk="1" hangingPunct="1">
              <a:defRPr/>
            </a:pPr>
            <a:endParaRPr lang="en-AU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H="1">
            <a:off x="7680325" y="3311526"/>
            <a:ext cx="1106488" cy="1587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 eaLnBrk="1" hangingPunct="1">
              <a:defRPr/>
            </a:pPr>
            <a:endParaRPr lang="en-AU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H="1">
            <a:off x="9467850" y="3205164"/>
            <a:ext cx="7938" cy="979487"/>
          </a:xfrm>
          <a:prstGeom prst="line">
            <a:avLst/>
          </a:prstGeom>
          <a:noFill/>
          <a:ln w="38100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6948488" y="4437063"/>
            <a:ext cx="3529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2400">
                <a:solidFill>
                  <a:schemeClr val="folHlink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Δ</a:t>
            </a:r>
            <a:r>
              <a:rPr lang="en-US" altLang="en-US" sz="2400">
                <a:solidFill>
                  <a:schemeClr val="folHlink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v =</a:t>
            </a:r>
            <a:endParaRPr lang="en-GB" altLang="en-US" sz="2400" baseline="-25000">
              <a:solidFill>
                <a:schemeClr val="folHlink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Line 4"/>
          <p:cNvSpPr>
            <a:spLocks noChangeShapeType="1"/>
          </p:cNvSpPr>
          <p:nvPr/>
        </p:nvSpPr>
        <p:spPr bwMode="auto">
          <a:xfrm flipH="1">
            <a:off x="8472488" y="4630738"/>
            <a:ext cx="995362" cy="23812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 eaLnBrk="1" hangingPunct="1">
              <a:defRPr/>
            </a:pPr>
            <a:endParaRPr lang="en-AU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 flipH="1">
            <a:off x="8472489" y="4662488"/>
            <a:ext cx="7937" cy="977900"/>
          </a:xfrm>
          <a:prstGeom prst="line">
            <a:avLst/>
          </a:prstGeom>
          <a:noFill/>
          <a:ln w="38100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33" name="Line 4"/>
          <p:cNvSpPr>
            <a:spLocks noChangeShapeType="1"/>
          </p:cNvSpPr>
          <p:nvPr/>
        </p:nvSpPr>
        <p:spPr bwMode="auto">
          <a:xfrm flipH="1">
            <a:off x="8472489" y="4654550"/>
            <a:ext cx="1017587" cy="985838"/>
          </a:xfrm>
          <a:prstGeom prst="line">
            <a:avLst/>
          </a:prstGeom>
          <a:ln>
            <a:solidFill>
              <a:srgbClr val="FF0000"/>
            </a:solidFill>
            <a:prstDash val="sysDot"/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 eaLnBrk="1" hangingPunct="1">
              <a:defRPr/>
            </a:pPr>
            <a:endParaRPr lang="en-AU"/>
          </a:p>
        </p:txBody>
      </p:sp>
      <p:sp>
        <p:nvSpPr>
          <p:cNvPr id="35" name="Line 4"/>
          <p:cNvSpPr>
            <a:spLocks noChangeShapeType="1"/>
          </p:cNvSpPr>
          <p:nvPr/>
        </p:nvSpPr>
        <p:spPr bwMode="auto">
          <a:xfrm flipH="1">
            <a:off x="4079776" y="2552701"/>
            <a:ext cx="1017588" cy="987425"/>
          </a:xfrm>
          <a:prstGeom prst="line">
            <a:avLst/>
          </a:prstGeom>
          <a:ln>
            <a:solidFill>
              <a:srgbClr val="FF0000"/>
            </a:solidFill>
            <a:prstDash val="sysDot"/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 eaLnBrk="1" hangingPunct="1">
              <a:defRPr/>
            </a:pPr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8" grpId="0" animBg="1"/>
      <p:bldP spid="30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Direction of centripetal acceleration towards the centre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10244" name="Picture 2" descr="http://gbhsweb.glenbrook225.org/gbs/science/phys/mmedia/circmot/uc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1700213"/>
            <a:ext cx="481647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Calculating Circular Speed</a:t>
            </a:r>
            <a:endParaRPr lang="en-GB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6926" y="1905000"/>
            <a:ext cx="8480425" cy="41910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6000" dirty="0">
                <a:solidFill>
                  <a:srgbClr val="FF0000"/>
                </a:solidFill>
              </a:rPr>
              <a:t>v</a:t>
            </a:r>
            <a:r>
              <a:rPr lang="en-US" altLang="en-US" sz="6000" dirty="0"/>
              <a:t> = s</a:t>
            </a:r>
            <a:r>
              <a:rPr lang="en-US" altLang="en-US" sz="6000" baseline="30000" dirty="0"/>
              <a:t>			= </a:t>
            </a:r>
            <a:r>
              <a:rPr lang="en-US" altLang="en-US" sz="6000" dirty="0"/>
              <a:t>2</a:t>
            </a:r>
            <a:r>
              <a:rPr lang="el-GR" altLang="en-US" sz="6000" dirty="0"/>
              <a:t>π</a:t>
            </a:r>
            <a:r>
              <a:rPr lang="en-US" altLang="en-US" sz="6000" dirty="0"/>
              <a:t>r</a:t>
            </a:r>
          </a:p>
          <a:p>
            <a:pPr algn="ctr" eaLnBrk="1" hangingPunct="1">
              <a:buFontTx/>
              <a:buNone/>
            </a:pPr>
            <a:r>
              <a:rPr lang="en-US" altLang="en-US" sz="6000" dirty="0"/>
              <a:t>   t	   			T</a:t>
            </a:r>
            <a:endParaRPr lang="en-US" altLang="en-US" sz="6000" baseline="30000" dirty="0"/>
          </a:p>
          <a:p>
            <a:pPr eaLnBrk="1" hangingPunct="1">
              <a:buFontTx/>
              <a:buNone/>
            </a:pPr>
            <a:r>
              <a:rPr lang="en-US" altLang="en-US" sz="2800" dirty="0"/>
              <a:t>    Where r is the radius of the circle and T is the period of a single rotation. </a:t>
            </a:r>
            <a:endParaRPr lang="en-GB" altLang="en-US" sz="2800" dirty="0"/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4511675" y="2997200"/>
            <a:ext cx="109855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>
            <a:off x="7608888" y="2974975"/>
            <a:ext cx="1223962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Calculating Circular Speed</a:t>
            </a:r>
            <a:endParaRPr lang="en-GB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6926" y="1905000"/>
            <a:ext cx="8480425" cy="41910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6000">
                <a:solidFill>
                  <a:srgbClr val="FF0000"/>
                </a:solidFill>
              </a:rPr>
              <a:t>f</a:t>
            </a:r>
            <a:r>
              <a:rPr lang="en-US" altLang="en-US" sz="6000"/>
              <a:t> =	1</a:t>
            </a:r>
            <a:r>
              <a:rPr lang="en-US" altLang="en-US" sz="6000" baseline="30000"/>
              <a:t>			</a:t>
            </a:r>
            <a:r>
              <a:rPr lang="en-US" altLang="en-US" sz="6000">
                <a:solidFill>
                  <a:srgbClr val="FF0000"/>
                </a:solidFill>
              </a:rPr>
              <a:t> v</a:t>
            </a:r>
            <a:r>
              <a:rPr lang="en-US" altLang="en-US" sz="6000"/>
              <a:t> </a:t>
            </a:r>
            <a:r>
              <a:rPr lang="en-US" altLang="en-US" sz="6000" baseline="30000"/>
              <a:t>= </a:t>
            </a:r>
            <a:r>
              <a:rPr lang="en-US" altLang="en-US" sz="6000"/>
              <a:t>2</a:t>
            </a:r>
            <a:r>
              <a:rPr lang="el-GR" altLang="en-US" sz="6000"/>
              <a:t>π</a:t>
            </a:r>
            <a:r>
              <a:rPr lang="en-US" altLang="en-US" sz="6000"/>
              <a:t>r </a:t>
            </a:r>
            <a:r>
              <a:rPr lang="en-US" altLang="en-US" sz="6000">
                <a:solidFill>
                  <a:srgbClr val="FF0000"/>
                </a:solidFill>
              </a:rPr>
              <a:t>f</a:t>
            </a:r>
          </a:p>
          <a:p>
            <a:pPr algn="ctr" eaLnBrk="1" hangingPunct="1">
              <a:buFontTx/>
              <a:buNone/>
            </a:pPr>
            <a:r>
              <a:rPr lang="en-US" altLang="en-US" sz="6000"/>
              <a:t>         T 	  						</a:t>
            </a:r>
            <a:r>
              <a:rPr lang="en-US" altLang="en-US" sz="2800"/>
              <a:t>    </a:t>
            </a:r>
          </a:p>
          <a:p>
            <a:pPr algn="ctr" eaLnBrk="1" hangingPunct="1">
              <a:buFontTx/>
              <a:buNone/>
            </a:pPr>
            <a:r>
              <a:rPr lang="en-US" altLang="en-US" sz="2800"/>
              <a:t>Where r is the radius of the circle and T is the period of a single rotation. </a:t>
            </a:r>
            <a:endParaRPr lang="en-GB" altLang="en-US" sz="2800"/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3719513" y="2997200"/>
            <a:ext cx="109855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pact Arial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548</Words>
  <Application>Microsoft Office PowerPoint</Application>
  <PresentationFormat>Widescreen</PresentationFormat>
  <Paragraphs>89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Impact</vt:lpstr>
      <vt:lpstr>Times New Roman</vt:lpstr>
      <vt:lpstr>Verdana</vt:lpstr>
      <vt:lpstr>Default Design</vt:lpstr>
      <vt:lpstr>Horizontal Circular Motion</vt:lpstr>
      <vt:lpstr>Uniform Circular Motion</vt:lpstr>
      <vt:lpstr>Example</vt:lpstr>
      <vt:lpstr>Other examples</vt:lpstr>
      <vt:lpstr>Not uniform velocity</vt:lpstr>
      <vt:lpstr>Direction of centripetal acceleration/force</vt:lpstr>
      <vt:lpstr>Direction of centripetal acceleration towards the centre</vt:lpstr>
      <vt:lpstr>Calculating Circular Speed</vt:lpstr>
      <vt:lpstr>Calculating Circular Speed</vt:lpstr>
      <vt:lpstr>How big is the centripetal acceleration?</vt:lpstr>
      <vt:lpstr>How big is the centripetal force?</vt:lpstr>
      <vt:lpstr>Prove a = v2/r</vt:lpstr>
      <vt:lpstr>Uniform Circular Motion</vt:lpstr>
      <vt:lpstr>Circular motion at Home</vt:lpstr>
      <vt:lpstr>Uniform Circular Motion</vt:lpstr>
      <vt:lpstr>Uniform Circular Motion</vt:lpstr>
      <vt:lpstr>Example</vt:lpstr>
      <vt:lpstr>Example</vt:lpstr>
      <vt:lpstr>Example</vt:lpstr>
      <vt:lpstr>Shortcut for the experts</vt:lpstr>
    </vt:vector>
  </TitlesOfParts>
  <Company>Oslo International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Orbital Motion</dc:title>
  <dc:creator>sporter</dc:creator>
  <cp:lastModifiedBy>RANDALL Samuel [Woodvale Secondary College]</cp:lastModifiedBy>
  <cp:revision>47</cp:revision>
  <dcterms:created xsi:type="dcterms:W3CDTF">2007-05-10T18:06:31Z</dcterms:created>
  <dcterms:modified xsi:type="dcterms:W3CDTF">2024-02-16T02:02:00Z</dcterms:modified>
</cp:coreProperties>
</file>